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92" d="100"/>
          <a:sy n="92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azda" userId="d247700f35d28b66" providerId="LiveId" clId="{08031AA1-0C23-4123-A5CD-606832607A49}"/>
    <pc:docChg chg="custSel modSld">
      <pc:chgData name="David Gazda" userId="d247700f35d28b66" providerId="LiveId" clId="{08031AA1-0C23-4123-A5CD-606832607A49}" dt="2023-06-08T10:14:05.463" v="412" actId="20577"/>
      <pc:docMkLst>
        <pc:docMk/>
      </pc:docMkLst>
      <pc:sldChg chg="modSp mod">
        <pc:chgData name="David Gazda" userId="d247700f35d28b66" providerId="LiveId" clId="{08031AA1-0C23-4123-A5CD-606832607A49}" dt="2023-06-07T15:33:23.945" v="41" actId="20577"/>
        <pc:sldMkLst>
          <pc:docMk/>
          <pc:sldMk cId="0" sldId="271"/>
        </pc:sldMkLst>
        <pc:spChg chg="mod">
          <ac:chgData name="David Gazda" userId="d247700f35d28b66" providerId="LiveId" clId="{08031AA1-0C23-4123-A5CD-606832607A49}" dt="2023-06-07T15:31:30.787" v="29" actId="20577"/>
          <ac:spMkLst>
            <pc:docMk/>
            <pc:sldMk cId="0" sldId="271"/>
            <ac:spMk id="2" creationId="{C7548164-E265-DB5E-C1A3-7A81B3387EFC}"/>
          </ac:spMkLst>
        </pc:spChg>
        <pc:spChg chg="mod">
          <ac:chgData name="David Gazda" userId="d247700f35d28b66" providerId="LiveId" clId="{08031AA1-0C23-4123-A5CD-606832607A49}" dt="2023-06-07T15:29:53.297" v="9" actId="20577"/>
          <ac:spMkLst>
            <pc:docMk/>
            <pc:sldMk cId="0" sldId="271"/>
            <ac:spMk id="3" creationId="{1068D5D3-CA9F-4309-A80B-5504D3BF2A0A}"/>
          </ac:spMkLst>
        </pc:spChg>
        <pc:spChg chg="mod">
          <ac:chgData name="David Gazda" userId="d247700f35d28b66" providerId="LiveId" clId="{08031AA1-0C23-4123-A5CD-606832607A49}" dt="2023-06-07T15:33:23.945" v="41" actId="20577"/>
          <ac:spMkLst>
            <pc:docMk/>
            <pc:sldMk cId="0" sldId="271"/>
            <ac:spMk id="6" creationId="{F4DF94DB-E70C-4269-885A-1A7EFA39C7B1}"/>
          </ac:spMkLst>
        </pc:spChg>
        <pc:spChg chg="mod">
          <ac:chgData name="David Gazda" userId="d247700f35d28b66" providerId="LiveId" clId="{08031AA1-0C23-4123-A5CD-606832607A49}" dt="2023-06-07T15:30:36.377" v="17" actId="20577"/>
          <ac:spMkLst>
            <pc:docMk/>
            <pc:sldMk cId="0" sldId="271"/>
            <ac:spMk id="9219" creationId="{F08D7687-7577-439C-8802-8C6E983732D3}"/>
          </ac:spMkLst>
        </pc:spChg>
      </pc:sldChg>
      <pc:sldChg chg="modSp mod">
        <pc:chgData name="David Gazda" userId="d247700f35d28b66" providerId="LiveId" clId="{08031AA1-0C23-4123-A5CD-606832607A49}" dt="2023-06-07T15:29:41.162" v="4" actId="20577"/>
        <pc:sldMkLst>
          <pc:docMk/>
          <pc:sldMk cId="2898644639" sldId="278"/>
        </pc:sldMkLst>
        <pc:spChg chg="mod">
          <ac:chgData name="David Gazda" userId="d247700f35d28b66" providerId="LiveId" clId="{08031AA1-0C23-4123-A5CD-606832607A49}" dt="2023-06-07T15:29:41.162" v="4" actId="20577"/>
          <ac:spMkLst>
            <pc:docMk/>
            <pc:sldMk cId="2898644639" sldId="278"/>
            <ac:spMk id="3" creationId="{43E9C02A-984B-4548-A0E0-6C6B462DEAEC}"/>
          </ac:spMkLst>
        </pc:spChg>
      </pc:sldChg>
      <pc:sldChg chg="modSp mod">
        <pc:chgData name="David Gazda" userId="d247700f35d28b66" providerId="LiveId" clId="{08031AA1-0C23-4123-A5CD-606832607A49}" dt="2023-06-07T15:39:02.424" v="306" actId="20577"/>
        <pc:sldMkLst>
          <pc:docMk/>
          <pc:sldMk cId="0" sldId="342"/>
        </pc:sldMkLst>
        <pc:spChg chg="mod">
          <ac:chgData name="David Gazda" userId="d247700f35d28b66" providerId="LiveId" clId="{08031AA1-0C23-4123-A5CD-606832607A49}" dt="2023-06-07T15:38:36.568" v="288" actId="20577"/>
          <ac:spMkLst>
            <pc:docMk/>
            <pc:sldMk cId="0" sldId="342"/>
            <ac:spMk id="7" creationId="{85263BD0-28B8-44CB-ACE4-B46031678E99}"/>
          </ac:spMkLst>
        </pc:spChg>
        <pc:spChg chg="mod">
          <ac:chgData name="David Gazda" userId="d247700f35d28b66" providerId="LiveId" clId="{08031AA1-0C23-4123-A5CD-606832607A49}" dt="2023-06-07T15:39:02.424" v="306" actId="20577"/>
          <ac:spMkLst>
            <pc:docMk/>
            <pc:sldMk cId="0" sldId="342"/>
            <ac:spMk id="17410" creationId="{3A81895E-C190-402E-B89C-DD518F1C1E6D}"/>
          </ac:spMkLst>
        </pc:spChg>
      </pc:sldChg>
      <pc:sldChg chg="modSp mod">
        <pc:chgData name="David Gazda" userId="d247700f35d28b66" providerId="LiveId" clId="{08031AA1-0C23-4123-A5CD-606832607A49}" dt="2023-06-07T15:37:31.797" v="252" actId="20577"/>
        <pc:sldMkLst>
          <pc:docMk/>
          <pc:sldMk cId="0" sldId="380"/>
        </pc:sldMkLst>
        <pc:spChg chg="mod">
          <ac:chgData name="David Gazda" userId="d247700f35d28b66" providerId="LiveId" clId="{08031AA1-0C23-4123-A5CD-606832607A49}" dt="2023-06-07T15:37:31.797" v="252" actId="20577"/>
          <ac:spMkLst>
            <pc:docMk/>
            <pc:sldMk cId="0" sldId="380"/>
            <ac:spMk id="4" creationId="{F0FEF2CB-F336-4D78-B287-CE957D16C823}"/>
          </ac:spMkLst>
        </pc:spChg>
        <pc:spChg chg="mod">
          <ac:chgData name="David Gazda" userId="d247700f35d28b66" providerId="LiveId" clId="{08031AA1-0C23-4123-A5CD-606832607A49}" dt="2023-06-07T15:33:40.774" v="46" actId="20577"/>
          <ac:spMkLst>
            <pc:docMk/>
            <pc:sldMk cId="0" sldId="380"/>
            <ac:spMk id="9" creationId="{ADAECBA7-EC1F-4E89-A7EA-0D155CF7A4FE}"/>
          </ac:spMkLst>
        </pc:spChg>
        <pc:spChg chg="mod">
          <ac:chgData name="David Gazda" userId="d247700f35d28b66" providerId="LiveId" clId="{08031AA1-0C23-4123-A5CD-606832607A49}" dt="2023-06-07T15:35:00.649" v="64" actId="6549"/>
          <ac:spMkLst>
            <pc:docMk/>
            <pc:sldMk cId="0" sldId="380"/>
            <ac:spMk id="11267" creationId="{9AB05A62-07F3-4F00-A78F-33B53DE1613E}"/>
          </ac:spMkLst>
        </pc:spChg>
      </pc:sldChg>
      <pc:sldChg chg="modSp mod">
        <pc:chgData name="David Gazda" userId="d247700f35d28b66" providerId="LiveId" clId="{08031AA1-0C23-4123-A5CD-606832607A49}" dt="2023-06-07T15:38:00.908" v="267" actId="20577"/>
        <pc:sldMkLst>
          <pc:docMk/>
          <pc:sldMk cId="0" sldId="393"/>
        </pc:sldMkLst>
        <pc:spChg chg="mod">
          <ac:chgData name="David Gazda" userId="d247700f35d28b66" providerId="LiveId" clId="{08031AA1-0C23-4123-A5CD-606832607A49}" dt="2023-06-07T15:37:48.423" v="257" actId="20577"/>
          <ac:spMkLst>
            <pc:docMk/>
            <pc:sldMk cId="0" sldId="393"/>
            <ac:spMk id="6" creationId="{1294F06E-153D-4225-8228-693736B6D22F}"/>
          </ac:spMkLst>
        </pc:spChg>
        <pc:spChg chg="mod">
          <ac:chgData name="David Gazda" userId="d247700f35d28b66" providerId="LiveId" clId="{08031AA1-0C23-4123-A5CD-606832607A49}" dt="2023-06-07T15:38:00.908" v="267" actId="20577"/>
          <ac:spMkLst>
            <pc:docMk/>
            <pc:sldMk cId="0" sldId="393"/>
            <ac:spMk id="13315" creationId="{6E0FE897-A69F-4DC6-9DE1-8776E9799C3D}"/>
          </ac:spMkLst>
        </pc:spChg>
      </pc:sldChg>
      <pc:sldChg chg="modSp mod">
        <pc:chgData name="David Gazda" userId="d247700f35d28b66" providerId="LiveId" clId="{08031AA1-0C23-4123-A5CD-606832607A49}" dt="2023-06-08T10:14:05.463" v="412" actId="20577"/>
        <pc:sldMkLst>
          <pc:docMk/>
          <pc:sldMk cId="0" sldId="394"/>
        </pc:sldMkLst>
        <pc:spChg chg="mod">
          <ac:chgData name="David Gazda" userId="d247700f35d28b66" providerId="LiveId" clId="{08031AA1-0C23-4123-A5CD-606832607A49}" dt="2023-06-07T15:38:26.768" v="283" actId="20577"/>
          <ac:spMkLst>
            <pc:docMk/>
            <pc:sldMk cId="0" sldId="394"/>
            <ac:spMk id="6" creationId="{FB6B8D43-9661-4A11-B33F-9859285C508D}"/>
          </ac:spMkLst>
        </pc:spChg>
        <pc:graphicFrameChg chg="modGraphic">
          <ac:chgData name="David Gazda" userId="d247700f35d28b66" providerId="LiveId" clId="{08031AA1-0C23-4123-A5CD-606832607A49}" dt="2023-06-08T10:14:05.463" v="412" actId="20577"/>
          <ac:graphicFrameMkLst>
            <pc:docMk/>
            <pc:sldMk cId="0" sldId="394"/>
            <ac:graphicFrameMk id="7" creationId="{B44FDAC7-8001-416F-9A8C-CE80A6C2B8A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7/17/2023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7/17/2023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 dirty="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 dirty="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 dirty="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 dirty="0">
                <a:solidFill>
                  <a:schemeClr val="accent3"/>
                </a:solidFill>
              </a:rPr>
              <a:t>energynetworks.org</a:t>
            </a: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 dirty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 dirty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TS 41-18 Issue 3 2023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GB" sz="2400" dirty="0"/>
              <a:t>TS 41-18 </a:t>
            </a:r>
            <a:r>
              <a:rPr sz="2400" dirty="0"/>
              <a:t>Issue </a:t>
            </a:r>
            <a:r>
              <a:rPr lang="en-GB" sz="2400" dirty="0"/>
              <a:t>3 </a:t>
            </a:r>
            <a:r>
              <a:rPr sz="2400" dirty="0"/>
              <a:t>202</a:t>
            </a:r>
            <a:r>
              <a:rPr lang="en-GB" sz="2400" dirty="0"/>
              <a:t>3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631497" y="969419"/>
            <a:ext cx="8137525" cy="1523494"/>
          </a:xfrm>
          <a:ln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GB" sz="2400" b="1" u="sng" dirty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rPr>
              <a:t>Partial Discharge Testing of Bushings, Capacitors, Instrument Transformers and Switchgear of Rated Voltage 7.2 – 420 kV Inclusive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469930"/>
            <a:ext cx="1143873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Procurement of cables for use in substations  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03" y="3118061"/>
            <a:ext cx="4946323" cy="160505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en-US" sz="1400" dirty="0">
                <a:solidFill>
                  <a:srgbClr val="1F538D"/>
                </a:solidFill>
                <a:cs typeface="Times New Roman" panose="02020603050405020304" pitchFamily="18" charset="0"/>
              </a:rPr>
              <a:t>This Specification details the partial discharge testing of specified equipment, following manufacturing. It details the levels of test voltage and permissible maximum discharge magnitude. </a:t>
            </a:r>
            <a:endParaRPr lang="en-GB" sz="1400" dirty="0">
              <a:solidFill>
                <a:srgbClr val="1F538D"/>
              </a:solidFill>
              <a:cs typeface="Times New Roman" panose="02020603050405020304" pitchFamily="18" charset="0"/>
            </a:endParaRPr>
          </a:p>
          <a:p>
            <a:pPr algn="l"/>
            <a:endParaRPr lang="en-GB" sz="1400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C7548164-E265-DB5E-C1A3-7A81B3387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259" y="3359134"/>
            <a:ext cx="4722320" cy="130542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285750" lvl="1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First published 1991</a:t>
            </a:r>
          </a:p>
          <a:p>
            <a:pPr marL="285750" lvl="1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Last revised 2011</a:t>
            </a:r>
          </a:p>
          <a:p>
            <a:pPr marL="285750" lvl="1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2022: Medium revision as detailed in this presentation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solidFill>
                  <a:srgbClr val="00598E"/>
                </a:solidFill>
                <a:cs typeface="Calibri" panose="020F0502020204030204" pitchFamily="34" charset="0"/>
              </a:rPr>
              <a:t>Introduction to document amended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solidFill>
                  <a:srgbClr val="00598E"/>
                </a:solidFill>
                <a:cs typeface="Calibri" panose="020F0502020204030204" pitchFamily="34" charset="0"/>
              </a:rPr>
              <a:t>Clause Terms and definitions updated in line with other DNO documents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solidFill>
                  <a:srgbClr val="00598E"/>
                </a:solidFill>
                <a:cs typeface="Calibri" panose="020F0502020204030204" pitchFamily="34" charset="0"/>
              </a:rPr>
              <a:t>References to out of date documents withdrawn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solidFill>
                  <a:srgbClr val="00598E"/>
                </a:solidFill>
                <a:cs typeface="Calibri" panose="020F0502020204030204" pitchFamily="34" charset="0"/>
              </a:rPr>
              <a:t>Tables re written for clarity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solidFill>
                  <a:srgbClr val="00598E"/>
                </a:solidFill>
                <a:cs typeface="Calibri" panose="020F0502020204030204" pitchFamily="34" charset="0"/>
              </a:rPr>
              <a:t>Annex , B, and C updated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GB" altLang="en-US" sz="1900" dirty="0">
              <a:solidFill>
                <a:srgbClr val="00598E"/>
              </a:solidFill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altLang="en-US" sz="1400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29238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Updated to reference current relevant documents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The update and agreement to keep this document is aimed more at exciting or retrofit equipment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Other specifications maybe more applicable to new equipment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ADAECBA7-EC1F-4E89-A7EA-0D155CF7A4FE}"/>
              </a:ext>
            </a:extLst>
          </p:cNvPr>
          <p:cNvSpPr txBox="1">
            <a:spLocks/>
          </p:cNvSpPr>
          <p:nvPr/>
        </p:nvSpPr>
        <p:spPr>
          <a:xfrm>
            <a:off x="309564" y="188914"/>
            <a:ext cx="7129463" cy="7191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00" b="1" u="sng" kern="1200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ENA TS </a:t>
            </a:r>
            <a:r>
              <a:rPr lang="en-GB" sz="2400" dirty="0"/>
              <a:t>41-18 Issue 3 2022</a:t>
            </a:r>
            <a:br>
              <a:rPr lang="en-US" sz="2400" dirty="0"/>
            </a:br>
            <a:r>
              <a:rPr lang="en-US" sz="2400" dirty="0"/>
              <a:t>Revision Summary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Primarily, staff, who are tasked with the procurement, approval, use, installation and asset management of Switchgear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GB" altLang="en-US" sz="1900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A030-5C7C-4171-851F-6916CE9D5CA3}"/>
              </a:ext>
            </a:extLst>
          </p:cNvPr>
          <p:cNvSpPr/>
          <p:nvPr/>
        </p:nvSpPr>
        <p:spPr>
          <a:xfrm>
            <a:off x="2028031" y="3224804"/>
            <a:ext cx="813593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00598E"/>
                </a:solidFill>
                <a:cs typeface="Times New Roman" panose="02020603050405020304" pitchFamily="18" charset="0"/>
              </a:rPr>
              <a:t>Although only a medium revision, the referencing and conformance tables should be useful for staff of ENA Member Companies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1294F06E-153D-4225-8228-693736B6D22F}"/>
              </a:ext>
            </a:extLst>
          </p:cNvPr>
          <p:cNvSpPr txBox="1">
            <a:spLocks/>
          </p:cNvSpPr>
          <p:nvPr/>
        </p:nvSpPr>
        <p:spPr>
          <a:xfrm>
            <a:off x="309564" y="188914"/>
            <a:ext cx="7129463" cy="7191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00" b="1" u="sng" kern="1200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ENA TS </a:t>
            </a:r>
            <a:r>
              <a:rPr lang="en-GB" sz="2400" dirty="0"/>
              <a:t>41-18 Issue 3 2022</a:t>
            </a:r>
            <a:br>
              <a:rPr lang="en-US" sz="2400" dirty="0"/>
            </a:br>
            <a:r>
              <a:rPr lang="en-US" sz="2400" dirty="0"/>
              <a:t>Revision Summary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70736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3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Operational logic modified to ensure safe operation of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</a:rPr>
                        <a:t>the equipment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Ensuring mandated tests are carried out by manufacturers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unchanged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B6B8D43-9661-4A11-B33F-9859285C508D}"/>
              </a:ext>
            </a:extLst>
          </p:cNvPr>
          <p:cNvSpPr txBox="1">
            <a:spLocks/>
          </p:cNvSpPr>
          <p:nvPr/>
        </p:nvSpPr>
        <p:spPr>
          <a:xfrm>
            <a:off x="309564" y="188914"/>
            <a:ext cx="7129463" cy="7191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00" b="1" u="sng" kern="1200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ENA TS </a:t>
            </a:r>
            <a:r>
              <a:rPr lang="en-GB" sz="2400" dirty="0"/>
              <a:t>41-18 Issue 3 2022</a:t>
            </a:r>
            <a:br>
              <a:rPr lang="en-US" sz="2400" dirty="0"/>
            </a:br>
            <a:r>
              <a:rPr lang="en-US" sz="2400" dirty="0"/>
              <a:t>Revision Summary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31" y="1393697"/>
            <a:ext cx="1003889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TS </a:t>
            </a:r>
            <a:r>
              <a:rPr lang="en-GB" sz="2000" dirty="0"/>
              <a:t>41-18 Issue 3 2022 </a:t>
            </a:r>
            <a:r>
              <a:rPr lang="en-GB" altLang="en-US" sz="1900" dirty="0">
                <a:latin typeface="+mn-lt"/>
              </a:rPr>
              <a:t>is a medium revision of Issue 2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Member Companies to review their relevant documentation and operating procedures for the procurement, approval, use, storage, transport, and installation and asset management of switchgear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927648" y="4287030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073FB1-5B2F-4EB5-A544-A76696150D3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5263BD0-28B8-44CB-ACE4-B46031678E99}"/>
              </a:ext>
            </a:extLst>
          </p:cNvPr>
          <p:cNvSpPr txBox="1">
            <a:spLocks/>
          </p:cNvSpPr>
          <p:nvPr/>
        </p:nvSpPr>
        <p:spPr>
          <a:xfrm>
            <a:off x="309564" y="188914"/>
            <a:ext cx="7129463" cy="7191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00" b="1" u="sng" kern="1200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ENA TS </a:t>
            </a:r>
            <a:r>
              <a:rPr lang="en-GB" sz="2400" dirty="0"/>
              <a:t>41-18 Issue 3 2022</a:t>
            </a:r>
            <a:br>
              <a:rPr lang="en-US" sz="2400" dirty="0"/>
            </a:br>
            <a:r>
              <a:rPr lang="en-US" sz="2400" dirty="0"/>
              <a:t>Revision Summary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1050</TotalTime>
  <Words>380</Words>
  <Application>Microsoft Office PowerPoint</Application>
  <PresentationFormat>Widescreen</PresentationFormat>
  <Paragraphs>69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System Font Regular</vt:lpstr>
      <vt:lpstr>Times New Roman</vt:lpstr>
      <vt:lpstr>Office Theme</vt:lpstr>
      <vt:lpstr>Energy Networks Association</vt:lpstr>
      <vt:lpstr>ENA TS 41-18 Issue 3 2023 Revision Summary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Rhys Thomas</cp:lastModifiedBy>
  <cp:revision>16</cp:revision>
  <dcterms:created xsi:type="dcterms:W3CDTF">2021-02-25T16:00:29Z</dcterms:created>
  <dcterms:modified xsi:type="dcterms:W3CDTF">2023-07-18T08:38:01Z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